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5869"/>
            <a:ext cx="6035769" cy="68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H.W.14: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the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ABCD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 representation of the 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34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297213"/>
            <a:ext cx="1240045" cy="56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5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FSUDWW+Harlow Solid Italic,Italic"/>
                <a:cs typeface="FSUDWW+Harlow Solid Italic,Italic"/>
              </a:rPr>
              <a:t>Lecture (</a:t>
            </a:r>
            <a:r>
              <a:rPr sz="1600" i="1" spc="401">
                <a:solidFill>
                  <a:srgbClr val="FF0000"/>
                </a:solidFill>
                <a:latin typeface="FSUDWW+Harlow Solid Italic,Italic"/>
                <a:cs typeface="FSUDWW+Harlow Solid Italic,Italic"/>
              </a:rPr>
              <a:t> </a:t>
            </a:r>
            <a:r>
              <a:rPr sz="1600" i="1">
                <a:solidFill>
                  <a:srgbClr val="FF0000"/>
                </a:solidFill>
                <a:latin typeface="FSUDWW+Harlow Solid Italic,Italic"/>
                <a:cs typeface="FSUDWW+Harlow Solid Italic,Italic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43479" y="1172001"/>
            <a:ext cx="2634867" cy="95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sz="2800" strike="sngStrike">
                <a:solidFill>
                  <a:srgbClr val="FF0000"/>
                </a:solidFill>
                <a:latin typeface="Edwardian Script ITC"/>
                <a:cs typeface="Edwardian Script ITC"/>
              </a:rPr>
              <a:t>Frequency Response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893054"/>
            <a:ext cx="1389414" cy="512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1)</a:t>
            </a:r>
            <a:r>
              <a:rPr sz="1100" b="1" spc="132">
                <a:solidFill>
                  <a:srgbClr val="EE1C24"/>
                </a:solidFill>
                <a:latin typeface="Arial"/>
                <a:cs typeface="Arial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Introduction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120249"/>
            <a:ext cx="7456694" cy="12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our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sinusoidal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analysis,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learned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how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source.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amplitude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sinusoidal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remain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vary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frequency,</a:t>
            </a:r>
            <a:r>
              <a:rPr sz="140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circuit’s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</a:t>
            </a:r>
            <a:r>
              <a:rPr sz="1400" i="1" spc="29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response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regarded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complete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description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sinusoidal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behavior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circuit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function of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176904"/>
            <a:ext cx="7450670" cy="67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0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frequency</a:t>
            </a:r>
            <a:r>
              <a:rPr sz="1400" spc="83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response</a:t>
            </a:r>
            <a:r>
              <a:rPr sz="1400" spc="113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0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8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circuit</a:t>
            </a:r>
            <a:r>
              <a:rPr sz="1400" spc="9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8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9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variation</a:t>
            </a:r>
            <a:r>
              <a:rPr sz="1400" spc="9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400" spc="10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its</a:t>
            </a:r>
            <a:r>
              <a:rPr sz="1400" spc="8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behavior</a:t>
            </a:r>
            <a:r>
              <a:rPr sz="1400" spc="10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sz="1400" spc="10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change</a:t>
            </a:r>
            <a:r>
              <a:rPr sz="1400" spc="10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</a:t>
            </a:r>
          </a:p>
          <a:p>
            <a:pPr marL="0" marR="0">
              <a:lnSpc>
                <a:spcPts val="1568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signal frequency.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3605458"/>
            <a:ext cx="7454906" cy="1282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sinusoidal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steady-state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responses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significance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many</a:t>
            </a:r>
          </a:p>
          <a:p>
            <a:pPr marL="0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applications,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especially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communications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control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systems.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specific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application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filters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block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eliminate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signals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unwanted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signals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desired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frequencies.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Filters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radio,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TV,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telephone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separate one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broadcast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 another.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76072" y="4856091"/>
            <a:ext cx="1840326" cy="515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2)</a:t>
            </a:r>
            <a:r>
              <a:rPr sz="1100" b="1" spc="578">
                <a:solidFill>
                  <a:srgbClr val="EE1C24"/>
                </a:solidFill>
                <a:latin typeface="Arial"/>
                <a:cs typeface="Arial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Transfer Function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5080371"/>
            <a:ext cx="7457191" cy="1924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CQBAK+Cambria Math"/>
                <a:cs typeface="WCQBAK+Cambria Math"/>
              </a:rPr>
              <a:t>푯(흎)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(also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network</a:t>
            </a:r>
            <a:r>
              <a:rPr sz="1400" i="1" spc="6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function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useful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analytical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tool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finding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fact,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63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circuit’s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CQBAK+Cambria Math"/>
                <a:cs typeface="WCQBAK+Cambria Math"/>
              </a:rPr>
              <a:t>푯(흎)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versus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CQBAK+Cambria Math"/>
                <a:cs typeface="WCQBAK+Cambria Math"/>
              </a:rPr>
              <a:t>흎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CQBAK+Cambria Math"/>
                <a:cs typeface="WCQBAK+Cambria Math"/>
              </a:rPr>
              <a:t>흎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varying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CQBAK+Cambria Math"/>
                <a:cs typeface="WCQBAK+Cambria Math"/>
              </a:rPr>
              <a:t>흎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CQBAK+Cambria Math"/>
                <a:cs typeface="WCQBAK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CQBAK+Cambria Math"/>
                <a:cs typeface="WCQBAK+Cambria Math"/>
              </a:rPr>
              <a:t>ퟎ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645"/>
              </a:lnSpc>
              <a:spcBef>
                <a:spcPts val="7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CQBAK+Cambria Math"/>
                <a:cs typeface="WCQBAK+Cambria Math"/>
              </a:rPr>
              <a:t>흎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CQBAK+Cambria Math"/>
                <a:cs typeface="WCQBAK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CQBAK+Cambria Math"/>
                <a:cs typeface="WCQBAK+Cambria Math"/>
              </a:rPr>
              <a:t>∞.</a:t>
            </a:r>
          </a:p>
          <a:p>
            <a:pPr marL="0" marR="0">
              <a:lnSpc>
                <a:spcPts val="1554"/>
              </a:lnSpc>
              <a:spcBef>
                <a:spcPts val="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frequency-dependent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ratio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forced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forcing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(or of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input). The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a transfer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implicit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concepts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admittance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relate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current.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general,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can be represented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block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diagram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6760073"/>
            <a:ext cx="7442138" cy="88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transfer function</a:t>
            </a:r>
            <a:r>
              <a:rPr sz="1400" spc="18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1400">
                <a:solidFill>
                  <a:srgbClr val="000000"/>
                </a:solidFill>
                <a:latin typeface="WCQBAK+Cambria Math"/>
                <a:cs typeface="WCQBAK+Cambria Math"/>
              </a:rPr>
              <a:t>흎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) of a circuit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 frequency-dependent ratio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 phasor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output</a:t>
            </a:r>
            <a:r>
              <a:rPr sz="1400" spc="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1400">
                <a:solidFill>
                  <a:srgbClr val="000000"/>
                </a:solidFill>
                <a:latin typeface="WCQBAK+Cambria Math"/>
                <a:cs typeface="WCQBAK+Cambria Math"/>
              </a:rPr>
              <a:t>흎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) (an element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voltage or current) to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 phasor input</a:t>
            </a:r>
            <a:r>
              <a:rPr sz="1400" spc="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0000"/>
                </a:solidFill>
                <a:latin typeface="Arial"/>
                <a:cs typeface="Arial"/>
              </a:rPr>
              <a:t>X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1400">
                <a:solidFill>
                  <a:srgbClr val="000000"/>
                </a:solidFill>
                <a:latin typeface="WCQBAK+Cambria Math"/>
                <a:cs typeface="WCQBAK+Cambria Math"/>
              </a:rPr>
              <a:t>흎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) (source voltage</a:t>
            </a:r>
          </a:p>
          <a:p>
            <a:pPr marL="0" marR="0">
              <a:lnSpc>
                <a:spcPts val="1568"/>
              </a:lnSpc>
              <a:spcBef>
                <a:spcPts val="2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or current).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8423005"/>
            <a:ext cx="6185296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2106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Fig.2.1.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block diagram representation of a linear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network.</a:t>
            </a:r>
          </a:p>
          <a:p>
            <a:pPr marL="0" marR="0">
              <a:lnSpc>
                <a:spcPts val="1554"/>
              </a:lnSpc>
              <a:spcBef>
                <a:spcPts val="161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510561"/>
            <a:ext cx="997360" cy="491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FF0000"/>
                </a:solidFill>
                <a:latin typeface="EOOHOQ+Harlow Solid Italic,Italic"/>
                <a:cs typeface="EOOHOQ+Harlow Solid Italic,Italic"/>
              </a:rPr>
              <a:t>Lecture ()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53335" y="1342420"/>
            <a:ext cx="2900485" cy="102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6"/>
              </a:lnSpc>
              <a:spcBef>
                <a:spcPct val="0"/>
              </a:spcBef>
              <a:spcAft>
                <a:spcPct val="0"/>
              </a:spcAft>
            </a:pPr>
            <a:r>
              <a:rPr sz="3000" strike="sngStrike">
                <a:solidFill>
                  <a:srgbClr val="FF0000"/>
                </a:solidFill>
                <a:latin typeface="Edwardian Script ITC"/>
                <a:cs typeface="Edwardian Script ITC"/>
              </a:rPr>
              <a:t>Two-Port Networks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922769"/>
            <a:ext cx="4237737" cy="850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5651" marR="0">
              <a:lnSpc>
                <a:spcPts val="2404"/>
              </a:lnSpc>
              <a:spcBef>
                <a:spcPct val="0"/>
              </a:spcBef>
              <a:spcAft>
                <a:spcPct val="0"/>
              </a:spcAft>
            </a:pPr>
            <a:r>
              <a:rPr sz="2200" u="sng">
                <a:solidFill>
                  <a:srgbClr val="FF0000"/>
                </a:solidFill>
                <a:latin typeface="Monotype Corsiva"/>
                <a:cs typeface="Monotype Corsiva"/>
              </a:rPr>
              <a:t>Problems</a:t>
            </a:r>
          </a:p>
          <a:p>
            <a:pPr marL="0" marR="0">
              <a:lnSpc>
                <a:spcPts val="1554"/>
              </a:lnSpc>
              <a:spcBef>
                <a:spcPts val="43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 (1):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 parameters for the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438765"/>
            <a:ext cx="346509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operational amplifier circuit shown in Fig.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850245"/>
            <a:ext cx="273803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-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400" b="1" spc="78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80 mS, g</a:t>
            </a:r>
            <a:r>
              <a:rPr sz="1400" b="1" spc="78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-0.2,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70330" y="2919476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06447" y="2919476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95653" y="3054461"/>
            <a:ext cx="172396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400" b="1" spc="78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-5,</a:t>
            </a:r>
            <a:r>
              <a:rPr sz="1400" b="1" spc="-1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400" b="1" spc="78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25</a:t>
            </a:r>
            <a:r>
              <a:rPr sz="1400" b="1" spc="-1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Ω,]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85569" y="3123691"/>
            <a:ext cx="286512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01266" y="3123691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566906"/>
            <a:ext cx="4473607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</a:t>
            </a:r>
            <a:r>
              <a:rPr sz="1400" b="1" spc="27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(2):</a:t>
            </a:r>
            <a:r>
              <a:rPr sz="1400" b="1" spc="28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4166438"/>
            <a:ext cx="2971825" cy="696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-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400" b="1" spc="-1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</a:t>
            </a:r>
            <a:r>
              <a:rPr sz="1400">
                <a:solidFill>
                  <a:srgbClr val="FF0000"/>
                </a:solidFill>
                <a:latin typeface="ENGNEL+Cambria Math"/>
                <a:cs typeface="ENGNEL+Cambria Math"/>
              </a:rPr>
              <a:t>−ퟒ</a:t>
            </a:r>
            <a:r>
              <a:rPr sz="1400" spc="-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ENGNEL+Cambria Math"/>
                <a:cs typeface="ENGNEL+Cambria Math"/>
              </a:rPr>
              <a:t>×</a:t>
            </a:r>
            <a:r>
              <a:rPr sz="1400" spc="-4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ENGNEL+Cambria Math"/>
                <a:cs typeface="ENGNEL+Cambria Math"/>
              </a:rPr>
              <a:t>ퟏퟎ</a:t>
            </a:r>
            <a:r>
              <a:rPr sz="1500" spc="27" baseline="36857">
                <a:solidFill>
                  <a:srgbClr val="FF0000"/>
                </a:solidFill>
                <a:latin typeface="ENGNEL+Cambria Math"/>
                <a:cs typeface="ENGNEL+Cambria Math"/>
              </a:rPr>
              <a:t>ꢀퟒ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, B</a:t>
            </a:r>
            <a:r>
              <a:rPr sz="1400" b="1" spc="-1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−20,</a:t>
            </a:r>
          </a:p>
          <a:p>
            <a:pPr marL="754633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400" b="1" spc="-1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−0.5 </a:t>
            </a:r>
            <a:r>
              <a:rPr sz="1400" b="1" spc="-14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S, D</a:t>
            </a:r>
            <a:r>
              <a:rPr sz="1400" b="1" spc="-12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−0.02]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4648946"/>
            <a:ext cx="3235771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H.W.(3):</a:t>
            </a:r>
            <a:r>
              <a:rPr sz="1400" b="1" spc="66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6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b="1" spc="6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spc="-2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r>
              <a:rPr sz="1350" spc="678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6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terminated two-port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5264642"/>
            <a:ext cx="1273175" cy="45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</a:t>
            </a:r>
            <a:r>
              <a:rPr sz="1200" b="1">
                <a:solidFill>
                  <a:srgbClr val="FF0000"/>
                </a:solidFill>
                <a:latin typeface="Calibri"/>
                <a:cs typeface="Calibri"/>
              </a:rPr>
              <a:t>17.6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9036" y="5453307"/>
            <a:ext cx="816358" cy="43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0000"/>
                </a:solidFill>
                <a:latin typeface="ENGNEL+Cambria Math"/>
                <a:cs typeface="ENGNEL+Cambria Math"/>
              </a:rPr>
              <a:t>ퟐ</a:t>
            </a:r>
            <a:r>
              <a:rPr sz="1200" spc="-6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FF0000"/>
                </a:solidFill>
                <a:latin typeface="ENGNEL+Cambria Math"/>
                <a:cs typeface="ENGNEL+Cambria Math"/>
              </a:rPr>
              <a:t>×</a:t>
            </a:r>
            <a:r>
              <a:rPr sz="1200" spc="-6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FF0000"/>
                </a:solidFill>
                <a:latin typeface="ENGNEL+Cambria Math"/>
                <a:cs typeface="ENGNEL+Cambria Math"/>
              </a:rPr>
              <a:t>ퟏퟎ</a:t>
            </a:r>
            <a:r>
              <a:rPr sz="1300" baseline="48000">
                <a:solidFill>
                  <a:srgbClr val="FF0000"/>
                </a:solidFill>
                <a:latin typeface="ENGNEL+Cambria Math"/>
                <a:cs typeface="ENGNEL+Cambria Math"/>
              </a:rPr>
              <a:t>−ퟒ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699514" y="5453307"/>
            <a:ext cx="671273" cy="43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0000"/>
                </a:solidFill>
                <a:latin typeface="ENGNEL+Cambria Math"/>
                <a:cs typeface="ENGNEL+Cambria Math"/>
              </a:rPr>
              <a:t>−ퟏퟎ</a:t>
            </a:r>
            <a:r>
              <a:rPr sz="1300" baseline="48000">
                <a:solidFill>
                  <a:srgbClr val="FF0000"/>
                </a:solidFill>
                <a:latin typeface="ENGNEL+Cambria Math"/>
                <a:cs typeface="ENGNEL+Cambria Math"/>
              </a:rPr>
              <a:t>−ퟑ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5545127"/>
            <a:ext cx="341983" cy="400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ct val="0"/>
              </a:spcBef>
              <a:spcAft>
                <a:spcPct val="0"/>
              </a:spcAft>
            </a:pPr>
            <a:r>
              <a:rPr sz="1200" b="1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1050">
                <a:solidFill>
                  <a:srgbClr val="FF0000"/>
                </a:solidFill>
                <a:latin typeface="ENGNEL+Cambria Math"/>
                <a:cs typeface="ENGNEL+Cambria Math"/>
              </a:rPr>
              <a:t>[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187194" y="5531342"/>
            <a:ext cx="726128" cy="4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300" spc="23" baseline="-35702">
                <a:solidFill>
                  <a:srgbClr val="FF0000"/>
                </a:solidFill>
                <a:latin typeface="ENGNEL+Cambria Math"/>
                <a:cs typeface="ENGNEL+Cambria Math"/>
              </a:rPr>
              <a:t>−ퟑ</a:t>
            </a:r>
            <a:r>
              <a:rPr sz="1050">
                <a:solidFill>
                  <a:srgbClr val="FF0000"/>
                </a:solidFill>
                <a:latin typeface="ENGNEL+Cambria Math"/>
                <a:cs typeface="ENGNEL+Cambria Math"/>
              </a:rPr>
              <a:t>]</a:t>
            </a:r>
            <a:r>
              <a:rPr sz="1050" spc="-1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FF0000"/>
                </a:solidFill>
                <a:latin typeface="ENGNEL+Cambria Math"/>
                <a:cs typeface="ENGNEL+Cambria Math"/>
              </a:rPr>
              <a:t>(푺)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25600" y="5642283"/>
            <a:ext cx="307482" cy="288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8"/>
              </a:lnSpc>
              <a:spcBef>
                <a:spcPct val="0"/>
              </a:spcBef>
              <a:spcAft>
                <a:spcPct val="0"/>
              </a:spcAft>
            </a:pPr>
            <a:r>
              <a:rPr sz="850">
                <a:solidFill>
                  <a:srgbClr val="FF0000"/>
                </a:solidFill>
                <a:latin typeface="ENGNEL+Cambria Math"/>
                <a:cs typeface="ENGNEL+Cambria Math"/>
              </a:rPr>
              <a:t>−ퟑ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69036" y="5673441"/>
            <a:ext cx="784882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0000"/>
                </a:solidFill>
                <a:latin typeface="ENGNEL+Cambria Math"/>
                <a:cs typeface="ENGNEL+Cambria Math"/>
              </a:rPr>
              <a:t>−ퟒ</a:t>
            </a:r>
            <a:r>
              <a:rPr sz="1200" spc="-7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FF0000"/>
                </a:solidFill>
                <a:latin typeface="ENGNEL+Cambria Math"/>
                <a:cs typeface="ENGNEL+Cambria Math"/>
              </a:rPr>
              <a:t>×</a:t>
            </a:r>
            <a:r>
              <a:rPr sz="1200" spc="-6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FF0000"/>
                </a:solidFill>
                <a:latin typeface="ENGNEL+Cambria Math"/>
                <a:cs typeface="ENGNEL+Cambria Math"/>
              </a:rPr>
              <a:t>ퟏퟎ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09013" y="5673441"/>
            <a:ext cx="906497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0000"/>
                </a:solidFill>
                <a:latin typeface="ENGNEL+Cambria Math"/>
                <a:cs typeface="ENGNEL+Cambria Math"/>
              </a:rPr>
              <a:t>ퟐퟎ.</a:t>
            </a:r>
            <a:r>
              <a:rPr sz="1200" spc="-1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FF0000"/>
                </a:solidFill>
                <a:latin typeface="ENGNEL+Cambria Math"/>
                <a:cs typeface="ENGNEL+Cambria Math"/>
              </a:rPr>
              <a:t>ퟑ</a:t>
            </a:r>
            <a:r>
              <a:rPr sz="1200" spc="-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FF0000"/>
                </a:solidFill>
                <a:latin typeface="ENGNEL+Cambria Math"/>
                <a:cs typeface="ENGNEL+Cambria Math"/>
              </a:rPr>
              <a:t>×</a:t>
            </a:r>
            <a:r>
              <a:rPr sz="1200" spc="-6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FF0000"/>
                </a:solidFill>
                <a:latin typeface="ENGNEL+Cambria Math"/>
                <a:cs typeface="ENGNEL+Cambria Math"/>
              </a:rPr>
              <a:t>ퟏퟎ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5824083"/>
            <a:ext cx="461638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H.W.(4):</a:t>
            </a:r>
            <a:r>
              <a:rPr sz="1400" b="1" spc="35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3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NGNEL+Cambria Math"/>
                <a:cs typeface="ENGNEL+Cambria Math"/>
              </a:rPr>
              <a:t>푍</a:t>
            </a:r>
            <a:r>
              <a:rPr sz="1400" spc="13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871848" y="5910148"/>
            <a:ext cx="31699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NGNEL+Cambria Math"/>
                <a:cs typeface="ENGNEL+Cambria Math"/>
              </a:rPr>
              <a:t>ꢁ푛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6031601"/>
            <a:ext cx="4614846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>
                <a:solidFill>
                  <a:srgbClr val="000000"/>
                </a:solidFill>
                <a:latin typeface="ENGNEL+Cambria Math"/>
                <a:cs typeface="ENGNEL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 shown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 if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NGNEL+Cambria Math"/>
                <a:cs typeface="ENGNEL+Cambria Math"/>
              </a:rPr>
              <a:t>휔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equal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ENGNEL+Cambria Math"/>
                <a:cs typeface="ENGNEL+Cambria Math"/>
              </a:rPr>
              <a:t>(푎)50푟푎푑/푠;</a:t>
            </a:r>
            <a:r>
              <a:rPr sz="1400" spc="-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ENGNEL+Cambria Math"/>
                <a:cs typeface="ENGNEL+Cambria Math"/>
              </a:rPr>
              <a:t>(푏)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1000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ENGNEL+Cambria Math"/>
                <a:cs typeface="ENGNEL+Cambria Math"/>
              </a:rPr>
              <a:t>푟푎푑/푠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6663928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7101449"/>
            <a:ext cx="5350919" cy="68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H.W.(5):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>
                <a:solidFill>
                  <a:srgbClr val="000000"/>
                </a:solidFill>
                <a:latin typeface="ENGNEL+Cambria Math"/>
                <a:cs typeface="ENGNEL+Cambria Math"/>
              </a:rPr>
              <a:t>푧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ENGNEL+Cambria Math"/>
                <a:cs typeface="ENGNEL+Cambria Math"/>
              </a:rPr>
              <a:t>푦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for the 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8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155189" y="7968472"/>
            <a:ext cx="3112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8244449"/>
            <a:ext cx="467845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H.W.(6):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>
                <a:solidFill>
                  <a:srgbClr val="000000"/>
                </a:solidFill>
                <a:latin typeface="ENGNEL+Cambria Math"/>
                <a:cs typeface="ENGNEL+Cambria Math"/>
              </a:rPr>
              <a:t>푧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 Fig.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8668369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19345" y="293116"/>
            <a:ext cx="7137942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4666"/>
            <a:ext cx="4661813" cy="68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H.W.(7):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푡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 Fig.</a:t>
            </a:r>
          </a:p>
          <a:p>
            <a:pPr marL="0" marR="0">
              <a:lnSpc>
                <a:spcPts val="1554"/>
              </a:lnSpc>
              <a:spcBef>
                <a:spcPts val="8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618730"/>
            <a:ext cx="4903258" cy="887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H.W.(8):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z and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ℎ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network</a:t>
            </a:r>
          </a:p>
          <a:p>
            <a:pPr marL="0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824595"/>
            <a:ext cx="4162492" cy="890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H.W.(9):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푧</a:t>
            </a:r>
            <a:r>
              <a:rPr sz="140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 parameters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32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</a:t>
            </a:r>
          </a:p>
          <a:p>
            <a:pPr marL="0" marR="0">
              <a:lnSpc>
                <a:spcPts val="1554"/>
              </a:lnSpc>
              <a:spcBef>
                <a:spcPts val="3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5119995"/>
            <a:ext cx="421120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H.W.(10):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two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 network shown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5336270"/>
            <a:ext cx="27245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 terminals,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09013" y="5502986"/>
            <a:ext cx="25745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HCWC+Cambria Math"/>
                <a:cs typeface="WRHCWC+Cambria Math"/>
              </a:rPr>
              <a:t>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99514" y="5502986"/>
            <a:ext cx="25745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HCWC+Cambria Math"/>
                <a:cs typeface="WRHCWC+Cambria Math"/>
              </a:rPr>
              <a:t>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41954" y="5502986"/>
            <a:ext cx="338094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25" baseline="25500">
                <a:solidFill>
                  <a:srgbClr val="000000"/>
                </a:solidFill>
                <a:latin typeface="WRHCWC+Cambria Math"/>
                <a:cs typeface="WRHCWC+Cambria Math"/>
              </a:rPr>
              <a:t>ꢁ</a:t>
            </a:r>
            <a:r>
              <a:rPr sz="800">
                <a:solidFill>
                  <a:srgbClr val="000000"/>
                </a:solidFill>
                <a:latin typeface="WRHCWC+Cambria Math"/>
                <a:cs typeface="WRHCWC+Cambria Math"/>
              </a:rPr>
              <a:t>ꢂ1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5552064"/>
            <a:ext cx="2579518" cy="507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푍</a:t>
            </a:r>
            <a:r>
              <a:rPr sz="1400" spc="1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푧</a:t>
            </a:r>
            <a:r>
              <a:rPr sz="1400" spc="1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−</a:t>
            </a:r>
            <a:r>
              <a:rPr sz="1400" spc="5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aseline="44571">
                <a:solidFill>
                  <a:srgbClr val="000000"/>
                </a:solidFill>
                <a:latin typeface="WRHCWC+Cambria Math"/>
                <a:cs typeface="WRHCWC+Cambria Math"/>
              </a:rPr>
              <a:t>1ꢂ</a:t>
            </a:r>
            <a:r>
              <a:rPr sz="1200" spc="240" baseline="44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aseline="44571">
                <a:solidFill>
                  <a:srgbClr val="000000"/>
                </a:solidFill>
                <a:latin typeface="WRHCWC+Cambria Math"/>
                <a:cs typeface="WRHCWC+Cambria Math"/>
              </a:rPr>
              <a:t>ꢂ1</a:t>
            </a:r>
            <a:r>
              <a:rPr sz="1200" spc="551" baseline="44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44">
                <a:solidFill>
                  <a:srgbClr val="000000"/>
                </a:solidFill>
                <a:latin typeface="WRHCWC+Cambria Math"/>
                <a:cs typeface="WRHCWC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WRHCWC+Cambria Math"/>
                <a:cs typeface="WRHCWC+Cambria Math"/>
              </a:rPr>
              <a:t>푇ꢀ</a:t>
            </a:r>
            <a:r>
              <a:rPr sz="1500" spc="109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72663" y="5558907"/>
            <a:ext cx="414775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7">
                <a:solidFill>
                  <a:srgbClr val="000000"/>
                </a:solidFill>
                <a:latin typeface="WRHCWC+Cambria Math"/>
                <a:cs typeface="WRHCWC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WRHCWC+Cambria Math"/>
                <a:cs typeface="WRHCWC+Cambria Math"/>
              </a:rPr>
              <a:t>ꢄ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7700" y="5644718"/>
            <a:ext cx="34684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HCWC+Cambria Math"/>
                <a:cs typeface="WRHCWC+Cambria Math"/>
              </a:rPr>
              <a:t>푇ꢀ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29588" y="5644718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HCWC+Cambria Math"/>
                <a:cs typeface="WRHCWC+Cambria Math"/>
              </a:rPr>
              <a:t>22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95297" y="5698058"/>
            <a:ext cx="593099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-25">
                <a:solidFill>
                  <a:srgbClr val="000000"/>
                </a:solidFill>
                <a:latin typeface="WRHCWC+Cambria Math"/>
                <a:cs typeface="WRHCWC+Cambria Math"/>
              </a:rPr>
              <a:t>ꢁ</a:t>
            </a:r>
            <a:r>
              <a:rPr sz="1200" spc="21" baseline="-20400">
                <a:solidFill>
                  <a:srgbClr val="000000"/>
                </a:solidFill>
                <a:latin typeface="WRHCWC+Cambria Math"/>
                <a:cs typeface="WRHCWC+Cambria Math"/>
              </a:rPr>
              <a:t>11</a:t>
            </a:r>
            <a:r>
              <a:rPr sz="1000" spc="-37">
                <a:solidFill>
                  <a:srgbClr val="000000"/>
                </a:solidFill>
                <a:latin typeface="WRHCWC+Cambria Math"/>
                <a:cs typeface="WRHCWC+Cambria Math"/>
              </a:rPr>
              <a:t>+ꢃ</a:t>
            </a:r>
            <a:r>
              <a:rPr sz="1200" baseline="-20400">
                <a:solidFill>
                  <a:srgbClr val="000000"/>
                </a:solidFill>
                <a:latin typeface="WRHCWC+Cambria Math"/>
                <a:cs typeface="WRHCWC+Cambria Math"/>
              </a:rPr>
              <a:t>푠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32226" y="5698058"/>
            <a:ext cx="594623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-25">
                <a:solidFill>
                  <a:srgbClr val="000000"/>
                </a:solidFill>
                <a:latin typeface="WRHCWC+Cambria Math"/>
                <a:cs typeface="WRHCWC+Cambria Math"/>
              </a:rPr>
              <a:t>ꢁ</a:t>
            </a:r>
            <a:r>
              <a:rPr sz="1200" spc="21" baseline="-20400">
                <a:solidFill>
                  <a:srgbClr val="000000"/>
                </a:solidFill>
                <a:latin typeface="WRHCWC+Cambria Math"/>
                <a:cs typeface="WRHCWC+Cambria Math"/>
              </a:rPr>
              <a:t>11</a:t>
            </a:r>
            <a:r>
              <a:rPr sz="1000" spc="-31">
                <a:solidFill>
                  <a:srgbClr val="000000"/>
                </a:solidFill>
                <a:latin typeface="WRHCWC+Cambria Math"/>
                <a:cs typeface="WRHCWC+Cambria Math"/>
              </a:rPr>
              <a:t>+ꢃ</a:t>
            </a:r>
            <a:r>
              <a:rPr sz="1200" baseline="-20400">
                <a:solidFill>
                  <a:srgbClr val="000000"/>
                </a:solidFill>
                <a:latin typeface="WRHCWC+Cambria Math"/>
                <a:cs typeface="WRHCWC+Cambria Math"/>
              </a:rPr>
              <a:t>푠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6057376"/>
            <a:ext cx="7126785" cy="70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  <a:p>
            <a:pPr marL="0" marR="0">
              <a:lnSpc>
                <a:spcPts val="1645"/>
              </a:lnSpc>
              <a:spcBef>
                <a:spcPts val="246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H.W.(11):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 at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휔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WRHCWC+Cambria Math"/>
                <a:cs typeface="WRHCWC+Cambria Math"/>
              </a:rPr>
              <a:t>ꢅ푟푎푑/ꢆ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푧</a:t>
            </a:r>
            <a:r>
              <a:rPr sz="1400" spc="11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WRHCWC+Cambria Math"/>
                <a:cs typeface="WRHCWC+Cambria Math"/>
              </a:rPr>
              <a:t>ꢈ0훺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푧</a:t>
            </a:r>
            <a:r>
              <a:rPr sz="1400" spc="1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푧</a:t>
            </a:r>
            <a:r>
              <a:rPr sz="1400" spc="1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WRHCWC+Cambria Math"/>
                <a:cs typeface="WRHCWC+Cambria Math"/>
              </a:rPr>
              <a:t>푗6훺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푧</a:t>
            </a:r>
            <a:r>
              <a:rPr sz="1400" spc="1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=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13225" y="6371920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HCWC+Cambria Math"/>
                <a:cs typeface="WRHCWC+Cambria Math"/>
              </a:rPr>
              <a:t>ꢇꢇ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088001" y="6371920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HCWC+Cambria Math"/>
                <a:cs typeface="WRHCWC+Cambria Math"/>
              </a:rPr>
              <a:t>ꢇ2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56250" y="6371920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HCWC+Cambria Math"/>
                <a:cs typeface="WRHCWC+Cambria Math"/>
              </a:rPr>
              <a:t>2ꢇ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402070" y="6371920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HCWC+Cambria Math"/>
                <a:cs typeface="WRHCWC+Cambria Math"/>
              </a:rPr>
              <a:t>22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6493373"/>
            <a:ext cx="3714751" cy="892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WRHCWC+Cambria Math"/>
                <a:cs typeface="WRHCWC+Cambria Math"/>
              </a:rPr>
              <a:t>4훺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Obtain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Thevenin equivalent circuit at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‐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 </a:t>
            </a:r>
            <a:r>
              <a:rPr sz="1400" spc="-77">
                <a:solidFill>
                  <a:srgbClr val="000000"/>
                </a:solidFill>
                <a:latin typeface="WRHCWC+Cambria Math"/>
                <a:cs typeface="WRHCWC+Cambria Math"/>
              </a:rPr>
              <a:t>푣</a:t>
            </a:r>
            <a:r>
              <a:rPr sz="1500" spc="70" baseline="-20571">
                <a:solidFill>
                  <a:srgbClr val="000000"/>
                </a:solidFill>
                <a:latin typeface="WRHCWC+Cambria Math"/>
                <a:cs typeface="WRHCWC+Cambria Math"/>
              </a:rPr>
              <a:t>표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8017373"/>
            <a:ext cx="4286743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H.W.(12):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(a)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푦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(b)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푉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WRHCWC+Cambria Math"/>
                <a:cs typeface="WRHCWC+Cambria Math"/>
              </a:rPr>
              <a:t>(ꢆ)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for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푣</a:t>
            </a:r>
            <a:r>
              <a:rPr sz="140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RHCWC+Cambria Math"/>
                <a:cs typeface="WRHCWC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WRHCWC+Cambria Math"/>
                <a:cs typeface="WRHCWC+Cambria Math"/>
              </a:rPr>
              <a:t>ꢅ푢(푡)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V.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193670" y="831235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HCWC+Cambria Math"/>
                <a:cs typeface="WRHCWC+Cambria Math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893186" y="8312353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HCWC+Cambria Math"/>
                <a:cs typeface="WRHCWC+Cambria Math"/>
              </a:rPr>
              <a:t>ꢄ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8854297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054605" y="9605578"/>
            <a:ext cx="3112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4666"/>
            <a:ext cx="6159711" cy="66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H.W.(13):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 the two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 network that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following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푦</a:t>
            </a:r>
            <a:r>
              <a:rPr sz="1400" spc="60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parameters:</a:t>
            </a:r>
          </a:p>
          <a:p>
            <a:pPr marL="1068577" marR="0">
              <a:lnSpc>
                <a:spcPts val="152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−0.5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65580" y="153821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631178"/>
            <a:ext cx="79085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0">
                <a:solidFill>
                  <a:srgbClr val="000000"/>
                </a:solidFill>
                <a:latin typeface="VRHDER+Cambria Math"/>
                <a:cs typeface="VRHDER+Cambria Math"/>
              </a:rPr>
              <a:t>[푦]</a:t>
            </a:r>
            <a:r>
              <a:rPr sz="1400" spc="68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76882" y="1631178"/>
            <a:ext cx="46775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ꢁ</a:t>
            </a:r>
            <a:r>
              <a:rPr sz="1400" spc="20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푆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5580" y="1745478"/>
            <a:ext cx="111061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−0.5</a:t>
            </a:r>
            <a:r>
              <a:rPr sz="1400" spc="1603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1.5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1923653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929626"/>
            <a:ext cx="290522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H.W.(14):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two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64056" y="3118602"/>
            <a:ext cx="1161127" cy="68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08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16Ω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−2</a:t>
            </a:r>
            <a:r>
              <a:rPr sz="1400" spc="1246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0.01 푆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98573" y="3118602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3214614"/>
            <a:ext cx="7893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VRHDER+Cambria Math"/>
                <a:cs typeface="VRHDER+Cambria Math"/>
              </a:rPr>
              <a:t>[ℎ]</a:t>
            </a:r>
            <a:r>
              <a:rPr sz="1400" spc="64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60117" y="3214614"/>
            <a:ext cx="33182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ꢁ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3501374"/>
            <a:ext cx="64325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3698104"/>
            <a:ext cx="151714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푉</a:t>
            </a:r>
            <a:r>
              <a:rPr sz="1400" spc="136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/푉</a:t>
            </a:r>
            <a:r>
              <a:rPr sz="1400" spc="473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퐼</a:t>
            </a:r>
            <a:r>
              <a:rPr sz="1400" spc="241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/퐼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70508" y="37839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RHDER+Cambria Math"/>
                <a:cs typeface="VRHDER+Cambria Math"/>
              </a:rPr>
              <a:t>ꢂ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20444" y="37839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RHDER+Cambria Math"/>
                <a:cs typeface="VRHDER+Cambria Math"/>
              </a:rPr>
              <a:t>ꢃ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556258" y="37839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RHDER+Cambria Math"/>
                <a:cs typeface="VRHDER+Cambria Math"/>
              </a:rPr>
              <a:t>ꢂ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75714" y="37839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RHDER+Cambria Math"/>
                <a:cs typeface="VRHDER+Cambria Math"/>
              </a:rPr>
              <a:t>ꢃ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3906891"/>
            <a:ext cx="1533435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퐼</a:t>
            </a:r>
            <a:r>
              <a:rPr sz="1400" spc="204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VRHDER+Cambria Math"/>
                <a:cs typeface="VRHDER+Cambria Math"/>
              </a:rPr>
              <a:t>/푉</a:t>
            </a:r>
            <a:r>
              <a:rPr sz="1400" spc="450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(d)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푉</a:t>
            </a:r>
            <a:r>
              <a:rPr sz="1400" spc="136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VRHDER+Cambria Math"/>
                <a:cs typeface="VRHDER+Cambria Math"/>
              </a:rPr>
              <a:t>/퐼</a:t>
            </a:r>
          </a:p>
          <a:p>
            <a:pPr marL="123164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RHDER+Cambria Math"/>
                <a:cs typeface="VRHDER+Cambria Math"/>
              </a:rPr>
              <a:t>ꢃ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35456" y="399270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RHDER+Cambria Math"/>
                <a:cs typeface="VRHDER+Cambria Math"/>
              </a:rPr>
              <a:t>ꢃ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86916" y="399270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RHDER+Cambria Math"/>
                <a:cs typeface="VRHDER+Cambria Math"/>
              </a:rPr>
              <a:t>ꢃ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51686" y="399270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RHDER+Cambria Math"/>
                <a:cs typeface="VRHDER+Cambria Math"/>
              </a:rPr>
              <a:t>ꢂ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4126214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5238867"/>
            <a:ext cx="456238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H.W.(15):</a:t>
            </a:r>
            <a:r>
              <a:rPr sz="1400" b="1" spc="27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ℎ</a:t>
            </a:r>
            <a:r>
              <a:rPr sz="1400" spc="343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5455142"/>
            <a:ext cx="5341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are: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64056" y="5632059"/>
            <a:ext cx="121729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600훺</a:t>
            </a:r>
            <a:r>
              <a:rPr sz="1400" spc="1268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0.04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5728071"/>
            <a:ext cx="7893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VRHDER+Cambria Math"/>
                <a:cs typeface="VRHDER+Cambria Math"/>
              </a:rPr>
              <a:t>[ℎ]</a:t>
            </a:r>
            <a:r>
              <a:rPr sz="1400" spc="64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ꢀ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013457" y="5728071"/>
            <a:ext cx="33182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ꢁ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11300" y="5841101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30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583689" y="5841101"/>
            <a:ext cx="64758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2 푚푆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6008741"/>
            <a:ext cx="4519663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 the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푍</a:t>
            </a:r>
            <a:r>
              <a:rPr sz="1400" spc="601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2푘훺</a:t>
            </a:r>
            <a:r>
              <a:rPr sz="1400" spc="73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&amp;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푍</a:t>
            </a:r>
            <a:r>
              <a:rPr sz="1400" spc="673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400훺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Find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푍</a:t>
            </a:r>
            <a:r>
              <a:rPr sz="1400" spc="1011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37">
                <a:solidFill>
                  <a:srgbClr val="000000"/>
                </a:solidFill>
                <a:latin typeface="VRHDER+Cambria Math"/>
                <a:cs typeface="VRHDER+Cambria Math"/>
              </a:rPr>
              <a:t>푍</a:t>
            </a:r>
            <a:r>
              <a:rPr sz="1500" spc="28" baseline="-20571">
                <a:solidFill>
                  <a:srgbClr val="000000"/>
                </a:solidFill>
                <a:latin typeface="VRHDER+Cambria Math"/>
                <a:cs typeface="VRHDER+Cambria Math"/>
              </a:rPr>
              <a:t>표푢푡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82522" y="6094552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RHDER+Cambria Math"/>
                <a:cs typeface="VRHDER+Cambria Math"/>
              </a:rPr>
              <a:t>푠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335402" y="6094552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RHDER+Cambria Math"/>
                <a:cs typeface="VRHDER+Cambria Math"/>
              </a:rPr>
              <a:t>퐿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627754" y="6094552"/>
            <a:ext cx="3087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RHDER+Cambria Math"/>
                <a:cs typeface="VRHDER+Cambria Math"/>
              </a:rPr>
              <a:t>ꢄ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6432280"/>
            <a:ext cx="331833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Z</a:t>
            </a:r>
            <a:r>
              <a:rPr sz="1400" b="1" spc="73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333.33 Ω, Z</a:t>
            </a:r>
            <a:r>
              <a:rPr sz="1400" b="1" spc="123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650 Ω]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403858" y="6501510"/>
            <a:ext cx="268546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spc="14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568575" y="6501510"/>
            <a:ext cx="3302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out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1019" y="6632057"/>
            <a:ext cx="375750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H.W.(16):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 voltage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푉</a:t>
            </a:r>
            <a:r>
              <a:rPr sz="1400" spc="377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540886" y="6717869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RHDER+Cambria Math"/>
                <a:cs typeface="VRHDER+Cambria Math"/>
              </a:rPr>
              <a:t>표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6840845"/>
            <a:ext cx="375015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if the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푍</a:t>
            </a:r>
            <a:r>
              <a:rPr sz="1400" spc="75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for the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934335" y="703286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5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260471" y="703286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4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019" y="7125833"/>
            <a:ext cx="118542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‐</a:t>
            </a:r>
            <a:r>
              <a:rPr sz="1400" spc="31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 are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527426" y="7125833"/>
            <a:ext cx="67320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푍</a:t>
            </a:r>
            <a:r>
              <a:rPr sz="1400" spc="123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ꢀ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408298" y="7125833"/>
            <a:ext cx="33182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ꢁ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934335" y="7241657"/>
            <a:ext cx="74033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4</a:t>
            </a:r>
            <a:r>
              <a:rPr sz="1400" spc="1089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12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1019" y="7418308"/>
            <a:ext cx="10730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]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1019" y="7831445"/>
            <a:ext cx="4110990" cy="680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H.W.(17):</a:t>
            </a:r>
            <a:r>
              <a:rPr sz="1400" b="1" spc="80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7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RHDER+Cambria Math"/>
                <a:cs typeface="VRHDER+Cambria Math"/>
              </a:rPr>
              <a:t>푧</a:t>
            </a:r>
            <a:r>
              <a:rPr sz="1400" spc="863">
                <a:solidFill>
                  <a:srgbClr val="000000"/>
                </a:solidFill>
                <a:latin typeface="VRHDER+Cambria Math"/>
                <a:cs typeface="VRHDE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7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41019" y="8461105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4666"/>
            <a:ext cx="5422965" cy="890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H.W.(18):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>
                <a:solidFill>
                  <a:srgbClr val="000000"/>
                </a:solidFill>
                <a:latin typeface="EHNIMA+Cambria Math"/>
                <a:cs typeface="EHNIMA+Cambria Math"/>
              </a:rPr>
              <a:t>ℎ</a:t>
            </a:r>
            <a:r>
              <a:rPr sz="1400" spc="67">
                <a:solidFill>
                  <a:srgbClr val="00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 Fig. Take </a:t>
            </a:r>
            <a:r>
              <a:rPr sz="1400">
                <a:solidFill>
                  <a:srgbClr val="000000"/>
                </a:solidFill>
                <a:latin typeface="EHNIMA+Cambria Math"/>
                <a:cs typeface="EHNIMA+Cambria Math"/>
              </a:rPr>
              <a:t>휔</a:t>
            </a:r>
            <a:r>
              <a:rPr sz="1400" spc="119">
                <a:solidFill>
                  <a:srgbClr val="00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000000"/>
                </a:solidFill>
                <a:latin typeface="EHNIMA+Cambria Math"/>
                <a:cs typeface="EHNIMA+Cambria Math"/>
              </a:rPr>
              <a:t>=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 spc="12">
                <a:solidFill>
                  <a:srgbClr val="000000"/>
                </a:solidFill>
                <a:latin typeface="EHNIMA+Cambria Math"/>
                <a:cs typeface="EHNIMA+Cambria Math"/>
              </a:rPr>
              <a:t>1푟푎푑/푠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18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559161"/>
            <a:ext cx="5157184" cy="8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H.W.(19):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 parameters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network 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829034"/>
            <a:ext cx="5228902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H.W.(20):</a:t>
            </a:r>
            <a:r>
              <a:rPr sz="1400" b="1" spc="37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4854686"/>
            <a:ext cx="50747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z</a:t>
            </a:r>
            <a:r>
              <a:rPr sz="1400" b="1" spc="90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15</a:t>
            </a:r>
            <a:r>
              <a:rPr sz="1400" b="1" spc="-1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Ω; z</a:t>
            </a:r>
            <a:r>
              <a:rPr sz="1400" b="1" spc="9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5 Ω; z</a:t>
            </a:r>
            <a:r>
              <a:rPr sz="1400" b="1" spc="88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5 - 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j8</a:t>
            </a:r>
            <a:r>
              <a:rPr sz="1400" b="1" spc="1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Ω; z</a:t>
            </a:r>
            <a:r>
              <a:rPr sz="1400" b="1" spc="89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5 - 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j4</a:t>
            </a:r>
            <a:r>
              <a:rPr sz="1400" b="1" spc="1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Ω]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67282" y="4923916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11958" y="4923916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69386" y="4923916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22725" y="4923916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5084943"/>
            <a:ext cx="582764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H.W.(21):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220</a:t>
            </a:r>
            <a:r>
              <a:rPr sz="1400">
                <a:solidFill>
                  <a:srgbClr val="000000"/>
                </a:solidFill>
                <a:latin typeface="EHNIMA+Cambria Math"/>
                <a:cs typeface="EHNIMA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0° V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shown in Fig.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845817" y="5172328"/>
            <a:ext cx="2159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43963" y="517232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6889612"/>
            <a:ext cx="3792001" cy="109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V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1015.9</a:t>
            </a:r>
            <a:r>
              <a:rPr sz="1400">
                <a:solidFill>
                  <a:srgbClr val="000000"/>
                </a:solidFill>
                <a:latin typeface="EHNIMA+Cambria Math"/>
                <a:cs typeface="EHNIMA+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-137.63° V rms.]</a:t>
            </a:r>
          </a:p>
          <a:p>
            <a:pPr marL="0" marR="0">
              <a:lnSpc>
                <a:spcPts val="1554"/>
              </a:lnSpc>
              <a:spcBef>
                <a:spcPts val="8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H.W.(22):</a:t>
            </a:r>
            <a:r>
              <a:rPr sz="1400" b="1" spc="166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7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admittance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11300" y="7700381"/>
            <a:ext cx="130687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풋흎(푪</a:t>
            </a:r>
            <a:r>
              <a:rPr sz="1400" spc="646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+</a:t>
            </a:r>
            <a:r>
              <a:rPr sz="1400" spc="314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푪</a:t>
            </a:r>
            <a:r>
              <a:rPr sz="1400" spc="661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748407" y="7700381"/>
            <a:ext cx="798036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−풋흎푪</a:t>
            </a:r>
            <a:r>
              <a:rPr sz="1500" baseline="-20571">
                <a:solidFill>
                  <a:srgbClr val="FF0000"/>
                </a:solidFill>
                <a:latin typeface="EHNIMA+Cambria Math"/>
                <a:cs typeface="EHNIMA+Cambria Math"/>
              </a:rPr>
              <a:t>ퟐ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09013" y="7786192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EHNIMA+Cambria Math"/>
                <a:cs typeface="EHNIMA+Cambria Math"/>
              </a:rPr>
              <a:t>ퟏ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954022" y="7786192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EHNIMA+Cambria Math"/>
                <a:cs typeface="EHNIMA+Cambria Math"/>
              </a:rPr>
              <a:t>ퟐ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7869545"/>
            <a:ext cx="836833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[풚]</a:t>
            </a:r>
            <a:r>
              <a:rPr sz="1400" spc="76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=</a:t>
            </a:r>
            <a:r>
              <a:rPr sz="1400" spc="385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ꢀ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08780" y="7877164"/>
            <a:ext cx="39451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ꢁ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333879" y="7929449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EHNIMA+Cambria Math"/>
                <a:cs typeface="EHNIMA+Cambria Math"/>
              </a:rPr>
              <a:t>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242364" y="7985369"/>
            <a:ext cx="1037253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품</a:t>
            </a:r>
            <a:r>
              <a:rPr sz="1400" spc="303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− 풋흎푪</a:t>
            </a:r>
            <a:r>
              <a:rPr sz="1500" baseline="-20571">
                <a:solidFill>
                  <a:srgbClr val="FF0000"/>
                </a:solidFill>
                <a:latin typeface="EHNIMA+Cambria Math"/>
                <a:cs typeface="EHNIMA+Cambria Math"/>
              </a:rPr>
              <a:t>ퟐ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455798" y="7985369"/>
            <a:ext cx="151875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+</a:t>
            </a:r>
            <a:r>
              <a:rPr sz="1400" spc="314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풋흎(푪</a:t>
            </a:r>
            <a:r>
              <a:rPr sz="1400" spc="646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+</a:t>
            </a:r>
            <a:r>
              <a:rPr sz="1400" spc="314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푪</a:t>
            </a:r>
            <a:r>
              <a:rPr sz="1400" spc="661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065398" y="8071180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EHNIMA+Cambria Math"/>
                <a:cs typeface="EHNIMA+Cambria Math"/>
              </a:rPr>
              <a:t>ퟐ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510407" y="8071180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EHNIMA+Cambria Math"/>
                <a:cs typeface="EHNIMA+Cambria Math"/>
              </a:rPr>
              <a:t>ퟑ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327782" y="8124521"/>
            <a:ext cx="27863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EHNIMA+Cambria Math"/>
                <a:cs typeface="EHNIMA+Cambria Math"/>
              </a:rPr>
              <a:t>푹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8254984"/>
            <a:ext cx="3849038" cy="1077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H.W.(23):</a:t>
            </a:r>
            <a:r>
              <a:rPr sz="1400" b="1" spc="16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5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entire</a:t>
            </a:r>
            <a:r>
              <a:rPr sz="14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kΩ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9280966"/>
            <a:ext cx="9698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221028" y="9459407"/>
            <a:ext cx="7474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ퟓퟓퟎ Ω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218054" y="9459407"/>
            <a:ext cx="60116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ퟓퟎΩ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926714" y="9496451"/>
            <a:ext cx="309482" cy="321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FF0000"/>
                </a:solidFill>
                <a:latin typeface="EHNIMA+Cambria Math"/>
                <a:cs typeface="EHNIMA+Cambria Math"/>
              </a:rPr>
              <a:t>푽</a:t>
            </a:r>
            <a:r>
              <a:rPr sz="800">
                <a:solidFill>
                  <a:srgbClr val="FF0000"/>
                </a:solidFill>
                <a:latin typeface="EHNIMA+Cambria Math"/>
                <a:cs typeface="EHNIMA+Cambria Math"/>
              </a:rPr>
              <a:t>푶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9546275"/>
            <a:ext cx="819809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[풛]</a:t>
            </a:r>
            <a:r>
              <a:rPr sz="1400" spc="81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=</a:t>
            </a:r>
            <a:r>
              <a:rPr sz="1400" spc="398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ꢂ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766695" y="9552371"/>
            <a:ext cx="132150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ꢃ</a:t>
            </a:r>
            <a:r>
              <a:rPr sz="1400" spc="-87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.</a:t>
            </a:r>
            <a:r>
              <a:rPr sz="1400" spc="1589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=</a:t>
            </a:r>
            <a:r>
              <a:rPr sz="1400" spc="86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ퟔퟓ ∙ ퟓ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093012" y="9666671"/>
            <a:ext cx="194109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−ퟏ.</a:t>
            </a:r>
            <a:r>
              <a:rPr sz="1400" spc="-68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ퟐ 푴Ω</a:t>
            </a:r>
            <a:r>
              <a:rPr sz="1400" spc="1063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ퟐퟎ.</a:t>
            </a:r>
            <a:r>
              <a:rPr sz="1400" spc="-83">
                <a:solidFill>
                  <a:srgbClr val="FF0000"/>
                </a:solidFill>
                <a:latin typeface="EHNIMA+Cambria Math"/>
                <a:cs typeface="EHNIMA+Cambria Math"/>
              </a:rPr>
              <a:t> </a:t>
            </a:r>
            <a:r>
              <a:rPr sz="1400">
                <a:solidFill>
                  <a:srgbClr val="FF0000"/>
                </a:solidFill>
                <a:latin typeface="EHNIMA+Cambria Math"/>
                <a:cs typeface="EHNIMA+Cambria Math"/>
              </a:rPr>
              <a:t>ퟎퟓ 풌Ω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932810" y="9740600"/>
            <a:ext cx="295771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FF0000"/>
                </a:solidFill>
                <a:latin typeface="EHNIMA+Cambria Math"/>
                <a:cs typeface="EHNIMA+Cambria Math"/>
              </a:rPr>
              <a:t>푽</a:t>
            </a:r>
            <a:r>
              <a:rPr sz="800">
                <a:solidFill>
                  <a:srgbClr val="FF0000"/>
                </a:solidFill>
                <a:latin typeface="EHNIMA+Cambria Math"/>
                <a:cs typeface="EHNIMA+Cambria Math"/>
              </a:rPr>
              <a:t>ퟏ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3915916" cy="877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H.W.(24):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 that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does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 have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set of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푌</a:t>
            </a:r>
            <a:r>
              <a:rPr sz="1400" spc="72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unless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source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 internal impedance.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169150"/>
            <a:ext cx="3521636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풚</a:t>
            </a:r>
            <a:r>
              <a:rPr sz="1500" baseline="-20571">
                <a:solidFill>
                  <a:srgbClr val="FF0000"/>
                </a:solidFill>
                <a:latin typeface="HHIFOS+Cambria Math"/>
                <a:cs typeface="HHIFOS+Cambria Math"/>
              </a:rPr>
              <a:t>ퟏퟏ</a:t>
            </a:r>
            <a:r>
              <a:rPr sz="1500" spc="113" baseline="-20571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=</a:t>
            </a:r>
            <a:r>
              <a:rPr sz="1400" spc="385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풚</a:t>
            </a:r>
            <a:r>
              <a:rPr sz="1500" baseline="-20571">
                <a:solidFill>
                  <a:srgbClr val="FF0000"/>
                </a:solidFill>
                <a:latin typeface="HHIFOS+Cambria Math"/>
                <a:cs typeface="HHIFOS+Cambria Math"/>
              </a:rPr>
              <a:t>ퟏퟐ</a:t>
            </a:r>
            <a:r>
              <a:rPr sz="1500" spc="113" baseline="-20571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=</a:t>
            </a:r>
            <a:r>
              <a:rPr sz="1400" spc="389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풚</a:t>
            </a:r>
            <a:r>
              <a:rPr sz="1500" baseline="-20571">
                <a:solidFill>
                  <a:srgbClr val="FF0000"/>
                </a:solidFill>
                <a:latin typeface="HHIFOS+Cambria Math"/>
                <a:cs typeface="HHIFOS+Cambria Math"/>
              </a:rPr>
              <a:t>ퟐퟏ</a:t>
            </a:r>
            <a:r>
              <a:rPr sz="1500" spc="113" baseline="-20571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=</a:t>
            </a:r>
            <a:r>
              <a:rPr sz="1400" spc="385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풚</a:t>
            </a:r>
            <a:r>
              <a:rPr sz="1500" baseline="-20571">
                <a:solidFill>
                  <a:srgbClr val="FF0000"/>
                </a:solidFill>
                <a:latin typeface="HHIFOS+Cambria Math"/>
                <a:cs typeface="HHIFOS+Cambria Math"/>
              </a:rPr>
              <a:t>ퟐퟐ</a:t>
            </a:r>
            <a:r>
              <a:rPr sz="1500" spc="113" baseline="-20571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=</a:t>
            </a:r>
            <a:r>
              <a:rPr sz="1400" spc="74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∞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476865"/>
            <a:ext cx="3399459" cy="87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H.W.(25):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 the</a:t>
            </a:r>
            <a:r>
              <a:rPr sz="1400" spc="3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hybrid model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a basic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transistor. Determine the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gain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entire network,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푉</a:t>
            </a:r>
            <a:r>
              <a:rPr sz="1400" spc="148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/푉</a:t>
            </a:r>
            <a:r>
              <a:rPr sz="1400" spc="89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21786" y="296362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HIFOS+Cambria Math"/>
                <a:cs typeface="HHIFOS+Cambria Math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73246" y="2963622"/>
            <a:ext cx="26041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HIFOS+Cambria Math"/>
                <a:cs typeface="HHIFOS+Cambria Math"/>
              </a:rPr>
              <a:t>푆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097133"/>
            <a:ext cx="9698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286709"/>
            <a:ext cx="314821" cy="535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FF0000"/>
                </a:solidFill>
                <a:latin typeface="HHIFOS+Cambria Math"/>
                <a:cs typeface="HHIFOS+Cambria Math"/>
              </a:rPr>
              <a:t>푽</a:t>
            </a:r>
            <a:r>
              <a:rPr sz="800">
                <a:solidFill>
                  <a:srgbClr val="FF0000"/>
                </a:solidFill>
                <a:latin typeface="HHIFOS+Cambria Math"/>
                <a:cs typeface="HHIFOS+Cambria Math"/>
              </a:rPr>
              <a:t>ퟐ</a:t>
            </a:r>
          </a:p>
          <a:p>
            <a:pPr marL="4572" marR="0">
              <a:lnSpc>
                <a:spcPts val="1167"/>
              </a:lnSpc>
              <a:spcBef>
                <a:spcPts val="159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HHIFOS+Cambria Math"/>
                <a:cs typeface="HHIFOS+Cambria Math"/>
              </a:rPr>
              <a:t>푽</a:t>
            </a:r>
            <a:r>
              <a:rPr sz="1200" baseline="-20399">
                <a:solidFill>
                  <a:srgbClr val="FF0000"/>
                </a:solidFill>
                <a:latin typeface="HHIFOS+Cambria Math"/>
                <a:cs typeface="HHIFOS+Cambria Math"/>
              </a:rPr>
              <a:t>풔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33042" y="3286709"/>
            <a:ext cx="504316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FF0000"/>
                </a:solidFill>
                <a:latin typeface="HHIFOS+Cambria Math"/>
                <a:cs typeface="HHIFOS+Cambria Math"/>
              </a:rPr>
              <a:t>풉</a:t>
            </a:r>
            <a:r>
              <a:rPr sz="800" spc="18">
                <a:solidFill>
                  <a:srgbClr val="FF0000"/>
                </a:solidFill>
                <a:latin typeface="HHIFOS+Cambria Math"/>
                <a:cs typeface="HHIFOS+Cambria Math"/>
              </a:rPr>
              <a:t>ퟐퟏ</a:t>
            </a:r>
            <a:r>
              <a:rPr sz="1500" baseline="25499">
                <a:solidFill>
                  <a:srgbClr val="FF0000"/>
                </a:solidFill>
                <a:latin typeface="HHIFOS+Cambria Math"/>
                <a:cs typeface="HHIFOS+Cambria Math"/>
              </a:rPr>
              <a:t>푹</a:t>
            </a:r>
            <a:r>
              <a:rPr sz="800">
                <a:solidFill>
                  <a:srgbClr val="FF0000"/>
                </a:solidFill>
                <a:latin typeface="HHIFOS+Cambria Math"/>
                <a:cs typeface="HHIFOS+Cambria Math"/>
              </a:rPr>
              <a:t>푳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39444" y="334263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06902" y="3353165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60424" y="3482163"/>
            <a:ext cx="2186657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HHIFOS+Cambria Math"/>
                <a:cs typeface="HHIFOS+Cambria Math"/>
              </a:rPr>
              <a:t>풉</a:t>
            </a:r>
            <a:r>
              <a:rPr sz="1200" spc="25" baseline="-20399">
                <a:solidFill>
                  <a:srgbClr val="FF0000"/>
                </a:solidFill>
                <a:latin typeface="HHIFOS+Cambria Math"/>
                <a:cs typeface="HHIFOS+Cambria Math"/>
              </a:rPr>
              <a:t>ퟏퟐ</a:t>
            </a:r>
            <a:r>
              <a:rPr sz="1000">
                <a:solidFill>
                  <a:srgbClr val="FF0000"/>
                </a:solidFill>
                <a:latin typeface="HHIFOS+Cambria Math"/>
                <a:cs typeface="HHIFOS+Cambria Math"/>
              </a:rPr>
              <a:t>풉</a:t>
            </a:r>
            <a:r>
              <a:rPr sz="1200" spc="25" baseline="-20399">
                <a:solidFill>
                  <a:srgbClr val="FF0000"/>
                </a:solidFill>
                <a:latin typeface="HHIFOS+Cambria Math"/>
                <a:cs typeface="HHIFOS+Cambria Math"/>
              </a:rPr>
              <a:t>ퟐퟏ</a:t>
            </a:r>
            <a:r>
              <a:rPr sz="1000">
                <a:solidFill>
                  <a:srgbClr val="FF0000"/>
                </a:solidFill>
                <a:latin typeface="HHIFOS+Cambria Math"/>
                <a:cs typeface="HHIFOS+Cambria Math"/>
              </a:rPr>
              <a:t>푹</a:t>
            </a:r>
            <a:r>
              <a:rPr sz="1200" spc="38" baseline="-20399">
                <a:solidFill>
                  <a:srgbClr val="FF0000"/>
                </a:solidFill>
                <a:latin typeface="HHIFOS+Cambria Math"/>
                <a:cs typeface="HHIFOS+Cambria Math"/>
              </a:rPr>
              <a:t>푳</a:t>
            </a:r>
            <a:r>
              <a:rPr sz="1000">
                <a:solidFill>
                  <a:srgbClr val="FF0000"/>
                </a:solidFill>
                <a:latin typeface="HHIFOS+Cambria Math"/>
                <a:cs typeface="HHIFOS+Cambria Math"/>
              </a:rPr>
              <a:t>−(ퟏ+ 풉</a:t>
            </a:r>
            <a:r>
              <a:rPr sz="1200" spc="25" baseline="-20399">
                <a:solidFill>
                  <a:srgbClr val="FF0000"/>
                </a:solidFill>
                <a:latin typeface="HHIFOS+Cambria Math"/>
                <a:cs typeface="HHIFOS+Cambria Math"/>
              </a:rPr>
              <a:t>ퟐퟐ</a:t>
            </a:r>
            <a:r>
              <a:rPr sz="1000">
                <a:solidFill>
                  <a:srgbClr val="FF0000"/>
                </a:solidFill>
                <a:latin typeface="HHIFOS+Cambria Math"/>
                <a:cs typeface="HHIFOS+Cambria Math"/>
              </a:rPr>
              <a:t>푹</a:t>
            </a:r>
            <a:r>
              <a:rPr sz="1200" spc="41" baseline="-20399">
                <a:solidFill>
                  <a:srgbClr val="FF0000"/>
                </a:solidFill>
                <a:latin typeface="HHIFOS+Cambria Math"/>
                <a:cs typeface="HHIFOS+Cambria Math"/>
              </a:rPr>
              <a:t>푳</a:t>
            </a:r>
            <a:r>
              <a:rPr sz="1000">
                <a:solidFill>
                  <a:srgbClr val="FF0000"/>
                </a:solidFill>
                <a:latin typeface="HHIFOS+Cambria Math"/>
                <a:cs typeface="HHIFOS+Cambria Math"/>
              </a:rPr>
              <a:t>)(풉</a:t>
            </a:r>
            <a:r>
              <a:rPr sz="1200" spc="25" baseline="-20399">
                <a:solidFill>
                  <a:srgbClr val="FF0000"/>
                </a:solidFill>
                <a:latin typeface="HHIFOS+Cambria Math"/>
                <a:cs typeface="HHIFOS+Cambria Math"/>
              </a:rPr>
              <a:t>ퟏퟏ</a:t>
            </a:r>
            <a:r>
              <a:rPr sz="1000">
                <a:solidFill>
                  <a:srgbClr val="FF0000"/>
                </a:solidFill>
                <a:latin typeface="HHIFOS+Cambria Math"/>
                <a:cs typeface="HHIFOS+Cambria Math"/>
              </a:rPr>
              <a:t>+ 푹</a:t>
            </a:r>
            <a:r>
              <a:rPr sz="1200" spc="38" baseline="-20399">
                <a:solidFill>
                  <a:srgbClr val="FF0000"/>
                </a:solidFill>
                <a:latin typeface="HHIFOS+Cambria Math"/>
                <a:cs typeface="HHIFOS+Cambria Math"/>
              </a:rPr>
              <a:t>푳</a:t>
            </a:r>
            <a:r>
              <a:rPr sz="1000">
                <a:solidFill>
                  <a:srgbClr val="FF0000"/>
                </a:solidFill>
                <a:latin typeface="HHIFOS+Cambria Math"/>
                <a:cs typeface="HHIFOS+Cambria Math"/>
              </a:rPr>
              <a:t>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3641582"/>
            <a:ext cx="268632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H.W.(26):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3838311"/>
            <a:ext cx="3428029" cy="892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 network and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 find </a:t>
            </a:r>
            <a:r>
              <a:rPr sz="1400" spc="-87">
                <a:solidFill>
                  <a:srgbClr val="000000"/>
                </a:solidFill>
                <a:latin typeface="HHIFOS+Cambria Math"/>
                <a:cs typeface="HHIFOS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HHIFOS+Cambria Math"/>
                <a:cs typeface="HHIFOS+Cambria Math"/>
              </a:rPr>
              <a:t>표</a:t>
            </a:r>
            <a:r>
              <a:rPr sz="1500" spc="100" baseline="-20571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 conditions.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14348" y="4446387"/>
            <a:ext cx="1848128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ퟐ ꢁ 풋ퟐ</a:t>
            </a:r>
            <a:r>
              <a:rPr sz="1400" spc="1078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(ퟏퟐ</a:t>
            </a:r>
            <a:r>
              <a:rPr sz="1400" spc="-10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ꢁ 풋ퟓ) Ω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4557639"/>
            <a:ext cx="840534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[푻]</a:t>
            </a:r>
            <a:r>
              <a:rPr sz="1400" spc="77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=</a:t>
            </a:r>
            <a:r>
              <a:rPr sz="1400" spc="385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ꢀ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695067" y="4565259"/>
            <a:ext cx="4373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ꢂ</a:t>
            </a:r>
            <a:r>
              <a:rPr sz="1400" spc="37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4668891"/>
            <a:ext cx="7456274" cy="89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528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ꢁ풋</a:t>
            </a:r>
            <a:r>
              <a:rPr sz="1400" spc="12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푺</a:t>
            </a:r>
          </a:p>
          <a:p>
            <a:pPr marL="0" marR="0">
              <a:lnSpc>
                <a:spcPts val="1641"/>
              </a:lnSpc>
              <a:spcBef>
                <a:spcPts val="75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H.W.(27):</a:t>
            </a:r>
            <a:r>
              <a:rPr sz="1400" b="1" spc="2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contains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resistors,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capacitors,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inductors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only.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</a:p>
          <a:p>
            <a:pPr marL="4922265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500" spc="40" baseline="36857">
                <a:solidFill>
                  <a:srgbClr val="000000"/>
                </a:solidFill>
                <a:latin typeface="HHIFOS+Cambria Math"/>
                <a:cs typeface="HHIFOS+Cambria Math"/>
              </a:rPr>
              <a:t>−ꢃ</a:t>
            </a:r>
            <a:r>
              <a:rPr sz="1400" spc="11">
                <a:solidFill>
                  <a:srgbClr val="000000"/>
                </a:solidFill>
                <a:latin typeface="HHIFOS+Cambria Math"/>
                <a:cs typeface="HHIFOS+Cambria Math"/>
              </a:rPr>
              <a:t>푢(푡)(휇퐴)</a:t>
            </a:r>
            <a:r>
              <a:rPr sz="1400" spc="2485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푣</a:t>
            </a:r>
            <a:r>
              <a:rPr sz="1400" spc="705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=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993645" y="4668891"/>
            <a:ext cx="76235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ퟐ ꢁ</a:t>
            </a:r>
            <a:r>
              <a:rPr sz="1400" spc="17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풋ퟒ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5089515"/>
            <a:ext cx="564841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[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0">
                <a:solidFill>
                  <a:srgbClr val="000000"/>
                </a:solidFill>
                <a:latin typeface="HHIFOS+Cambria Math"/>
                <a:cs typeface="HHIFOS+Cambria Math"/>
              </a:rPr>
              <a:t>(푎)]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푣</a:t>
            </a:r>
            <a:r>
              <a:rPr sz="1400" spc="671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 spc="21">
                <a:solidFill>
                  <a:srgbClr val="000000"/>
                </a:solidFill>
                <a:latin typeface="HHIFOS+Cambria Math"/>
                <a:cs typeface="HHIFOS+Cambria Math"/>
              </a:rPr>
              <a:t>푢(푡)</a:t>
            </a:r>
            <a:r>
              <a:rPr sz="1400" spc="47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produces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푖</a:t>
            </a:r>
            <a:r>
              <a:rPr sz="1400" spc="690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푒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357873" y="5100050"/>
            <a:ext cx="705904" cy="452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40411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HIFOS+Cambria Math"/>
                <a:cs typeface="HHIFOS+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618610" y="517532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HIFOS+Cambria Math"/>
                <a:cs typeface="HHIFOS+Cambria Math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051425" y="517532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HIFOS+Cambria Math"/>
                <a:cs typeface="HHIFOS+Cambria Math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5282006"/>
            <a:ext cx="7456540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(ꢄ ꢁ </a:t>
            </a:r>
            <a:r>
              <a:rPr sz="1400" spc="85">
                <a:solidFill>
                  <a:srgbClr val="000000"/>
                </a:solidFill>
                <a:latin typeface="HHIFOS+Cambria Math"/>
                <a:cs typeface="HHIFOS+Cambria Math"/>
              </a:rPr>
              <a:t>푒</a:t>
            </a:r>
            <a:r>
              <a:rPr sz="1500" spc="40" baseline="36857">
                <a:solidFill>
                  <a:srgbClr val="000000"/>
                </a:solidFill>
                <a:latin typeface="HHIFOS+Cambria Math"/>
                <a:cs typeface="HHIFOS+Cambria Math"/>
              </a:rPr>
              <a:t>−ꢃ</a:t>
            </a:r>
            <a:r>
              <a:rPr sz="1400" spc="12">
                <a:solidFill>
                  <a:srgbClr val="000000"/>
                </a:solidFill>
                <a:latin typeface="HHIFOS+Cambria Math"/>
                <a:cs typeface="HHIFOS+Cambria Math"/>
              </a:rPr>
              <a:t>)푢(푡)(푉)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‐</a:t>
            </a:r>
            <a:r>
              <a:rPr sz="1400" spc="223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circuited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[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(푏)]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푣</a:t>
            </a:r>
            <a:r>
              <a:rPr sz="1400" spc="682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 spc="21">
                <a:solidFill>
                  <a:srgbClr val="000000"/>
                </a:solidFill>
                <a:latin typeface="HHIFOS+Cambria Math"/>
                <a:cs typeface="HHIFOS+Cambria Math"/>
              </a:rPr>
              <a:t>푢(푡)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383782" y="53841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HIFOS+Cambria Math"/>
                <a:cs typeface="HHIFOS+Cambria Math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5493842"/>
            <a:ext cx="7059687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delivers a current </a:t>
            </a:r>
            <a:r>
              <a:rPr sz="1400" spc="-36">
                <a:solidFill>
                  <a:srgbClr val="000000"/>
                </a:solidFill>
                <a:latin typeface="HHIFOS+Cambria Math"/>
                <a:cs typeface="HHIFOS+Cambria Math"/>
              </a:rPr>
              <a:t>푖</a:t>
            </a:r>
            <a:r>
              <a:rPr sz="1500" baseline="-20571">
                <a:solidFill>
                  <a:srgbClr val="000000"/>
                </a:solidFill>
                <a:latin typeface="HHIFOS+Cambria Math"/>
                <a:cs typeface="HHIFOS+Cambria Math"/>
              </a:rPr>
              <a:t>1</a:t>
            </a:r>
            <a:r>
              <a:rPr sz="1500" spc="122" baseline="-20571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0.5(ꢄ</a:t>
            </a:r>
            <a:r>
              <a:rPr sz="1400" spc="-20">
                <a:solidFill>
                  <a:srgbClr val="00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ꢅ </a:t>
            </a:r>
            <a:r>
              <a:rPr sz="1400" spc="85">
                <a:solidFill>
                  <a:srgbClr val="000000"/>
                </a:solidFill>
                <a:latin typeface="HHIFOS+Cambria Math"/>
                <a:cs typeface="HHIFOS+Cambria Math"/>
              </a:rPr>
              <a:t>푒</a:t>
            </a:r>
            <a:r>
              <a:rPr sz="1500" spc="25" baseline="36857">
                <a:solidFill>
                  <a:srgbClr val="000000"/>
                </a:solidFill>
                <a:latin typeface="HHIFOS+Cambria Math"/>
                <a:cs typeface="HHIFOS+Cambria Math"/>
              </a:rPr>
              <a:t>−2ꢃ</a:t>
            </a:r>
            <a:r>
              <a:rPr sz="2100" spc="10" baseline="36857">
                <a:solidFill>
                  <a:srgbClr val="000000"/>
                </a:solidFill>
                <a:latin typeface="HHIFOS+Cambria Math"/>
                <a:cs typeface="HHIFOS+Cambria Math"/>
              </a:rPr>
              <a:t>)푢(푡)(휇퐴)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Find</a:t>
            </a:r>
            <a:r>
              <a:rPr sz="1400" spc="1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 T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 network.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354957" y="5510139"/>
            <a:ext cx="358178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푖</a:t>
            </a:r>
          </a:p>
          <a:p>
            <a:pPr marL="5638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HIFOS+Cambria Math"/>
                <a:cs typeface="HHIFOS+Cambria Math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208778" y="5510139"/>
            <a:ext cx="32590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HIFOS+Cambria Math"/>
                <a:cs typeface="HHIFOS+Cambria Math"/>
              </a:rPr>
              <a:t>‐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6940373"/>
            <a:ext cx="3840484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풊</a:t>
            </a:r>
            <a:r>
              <a:rPr sz="1500" baseline="-20571">
                <a:solidFill>
                  <a:srgbClr val="FF0000"/>
                </a:solidFill>
                <a:latin typeface="HHIFOS+Cambria Math"/>
                <a:cs typeface="HHIFOS+Cambria Math"/>
              </a:rPr>
              <a:t>ퟐ</a:t>
            </a:r>
            <a:r>
              <a:rPr sz="1500" spc="127" baseline="-20571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=</a:t>
            </a:r>
            <a:r>
              <a:rPr sz="1400" spc="74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ퟎ.</a:t>
            </a:r>
            <a:r>
              <a:rPr sz="1400" spc="-81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ퟓ(ꢁퟏ ꢅ </a:t>
            </a:r>
            <a:r>
              <a:rPr sz="1400" spc="10">
                <a:solidFill>
                  <a:srgbClr val="FF0000"/>
                </a:solidFill>
                <a:latin typeface="HHIFOS+Cambria Math"/>
                <a:cs typeface="HHIFOS+Cambria Math"/>
              </a:rPr>
              <a:t>풆</a:t>
            </a:r>
            <a:r>
              <a:rPr sz="1500" spc="18" baseline="36856">
                <a:solidFill>
                  <a:srgbClr val="FF0000"/>
                </a:solidFill>
                <a:latin typeface="HHIFOS+Cambria Math"/>
                <a:cs typeface="HHIFOS+Cambria Math"/>
              </a:rPr>
              <a:t>−ퟐ풕</a:t>
            </a:r>
            <a:r>
              <a:rPr sz="2100" baseline="36856">
                <a:solidFill>
                  <a:srgbClr val="FF0000"/>
                </a:solidFill>
                <a:latin typeface="HHIFOS+Cambria Math"/>
                <a:cs typeface="HHIFOS+Cambria Math"/>
              </a:rPr>
              <a:t>)풖(풕)</a:t>
            </a:r>
            <a:r>
              <a:rPr sz="2100" spc="-134" baseline="36856">
                <a:solidFill>
                  <a:srgbClr val="FF0000"/>
                </a:solidFill>
                <a:latin typeface="HHIFOS+Cambria Math"/>
                <a:cs typeface="HHIFOS+Cambria Math"/>
              </a:rPr>
              <a:t> </a:t>
            </a:r>
            <a:r>
              <a:rPr sz="2100" baseline="36856">
                <a:solidFill>
                  <a:srgbClr val="FF0000"/>
                </a:solidFill>
                <a:latin typeface="HHIFOS+Cambria Math"/>
                <a:cs typeface="HHIFOS+Cambria Math"/>
              </a:rPr>
              <a:t>[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see Fig.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923665" y="6956669"/>
            <a:ext cx="62653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HHIFOS+Cambria Math"/>
                <a:cs typeface="HHIFOS+Cambria Math"/>
              </a:rPr>
              <a:t>(풄)]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8105632"/>
            <a:ext cx="2897711" cy="1691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</a:t>
            </a:r>
            <a:r>
              <a:rPr sz="1400" b="1" spc="63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(28):</a:t>
            </a:r>
            <a:r>
              <a:rPr sz="1400" b="1" spc="64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b="1" spc="6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6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model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s-domain.</a:t>
            </a:r>
            <a:r>
              <a:rPr sz="1400" spc="4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b="1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8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1143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(t)</a:t>
            </a:r>
            <a:r>
              <a:rPr sz="1400" spc="8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8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i="1" spc="112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=1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u(t)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9540046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369439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H.W.(29):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N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556369"/>
            <a:ext cx="378155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specified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spc="9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=2,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spc="9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Z</a:t>
            </a:r>
            <a:r>
              <a:rPr sz="1400" spc="9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1,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Z</a:t>
            </a:r>
            <a:r>
              <a:rPr sz="1400" spc="7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4.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57782" y="1633219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03373" y="1633219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16758" y="1633219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08298" y="1633219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1760585"/>
            <a:ext cx="15124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I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I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I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72616" y="183743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76832" y="183743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84273" y="183743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2172065"/>
            <a:ext cx="391626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I</a:t>
            </a:r>
            <a:r>
              <a:rPr sz="1400" b="1" spc="4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24 A,</a:t>
            </a:r>
            <a:r>
              <a:rPr sz="1400" b="1" spc="-1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400" b="1" spc="46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1.5 A, and I</a:t>
            </a:r>
            <a:r>
              <a:rPr sz="1400" b="1" spc="4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6.5 A]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56613" y="224129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12517" y="224129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45230" y="224129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2502906"/>
            <a:ext cx="3318464" cy="1098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H.W.(30):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>
                <a:solidFill>
                  <a:srgbClr val="000000"/>
                </a:solidFill>
                <a:latin typeface="TPQQMN+Cambria Math"/>
                <a:cs typeface="TPQQMN+Cambria Math"/>
              </a:rPr>
              <a:t>푍</a:t>
            </a:r>
            <a:r>
              <a:rPr sz="1400" spc="74">
                <a:solidFill>
                  <a:srgbClr val="000000"/>
                </a:solidFill>
                <a:latin typeface="TPQQMN+Cambria Math"/>
                <a:cs typeface="TPQQ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for the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>
                <a:solidFill>
                  <a:srgbClr val="000000"/>
                </a:solidFill>
                <a:latin typeface="TPQQMN+Cambria Math"/>
                <a:cs typeface="TPQQMN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 Fig.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</a:p>
          <a:p>
            <a:pPr marL="0" marR="0">
              <a:lnSpc>
                <a:spcPts val="164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</a:t>
            </a:r>
            <a:r>
              <a:rPr sz="1400" spc="-86">
                <a:solidFill>
                  <a:srgbClr val="000000"/>
                </a:solidFill>
                <a:latin typeface="TPQQMN+Cambria Math"/>
                <a:cs typeface="TPQQMN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TPQQMN+Cambria Math"/>
                <a:cs typeface="TPQQMN+Cambria Math"/>
              </a:rPr>
              <a:t>표</a:t>
            </a:r>
            <a:r>
              <a:rPr sz="1500" spc="100" baseline="-20571">
                <a:solidFill>
                  <a:srgbClr val="000000"/>
                </a:solidFill>
                <a:latin typeface="TPQQMN+Cambria Math"/>
                <a:cs typeface="TPQQ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specified terminal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conditions.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3344021"/>
            <a:ext cx="10730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]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4245086"/>
            <a:ext cx="166064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H.W.(31):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4450826"/>
            <a:ext cx="3838261" cy="21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 parameters of the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>
                <a:solidFill>
                  <a:srgbClr val="000000"/>
                </a:solidFill>
                <a:latin typeface="TPQQMN+Cambria Math"/>
                <a:cs typeface="TPQQMN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 and then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</a:p>
          <a:p>
            <a:pPr marL="0" marR="0">
              <a:lnSpc>
                <a:spcPts val="1554"/>
              </a:lnSpc>
              <a:spcBef>
                <a:spcPts val="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 conditions to</a:t>
            </a:r>
          </a:p>
          <a:p>
            <a:pPr marL="0" marR="0">
              <a:lnSpc>
                <a:spcPts val="164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compute </a:t>
            </a:r>
            <a:r>
              <a:rPr sz="1400" spc="-86">
                <a:solidFill>
                  <a:srgbClr val="000000"/>
                </a:solidFill>
                <a:latin typeface="TPQQMN+Cambria Math"/>
                <a:cs typeface="TPQQMN+Cambria Math"/>
              </a:rPr>
              <a:t>퐼</a:t>
            </a:r>
            <a:r>
              <a:rPr sz="1500" spc="82" baseline="-20571">
                <a:solidFill>
                  <a:srgbClr val="000000"/>
                </a:solidFill>
                <a:latin typeface="TPQQMN+Cambria Math"/>
                <a:cs typeface="TPQQMN+Cambria Math"/>
              </a:rPr>
              <a:t>표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]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H.W.(32):</a:t>
            </a:r>
            <a:r>
              <a:rPr sz="1400" b="1" spc="53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 spc="5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reciprocal</a:t>
            </a:r>
            <a:r>
              <a:rPr sz="14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symmetric.</a:t>
            </a:r>
          </a:p>
          <a:p>
            <a:pPr marL="0" marR="0">
              <a:lnSpc>
                <a:spcPts val="1554"/>
              </a:lnSpc>
              <a:spcBef>
                <a:spcPts val="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A,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=5</a:t>
            </a:r>
            <a:r>
              <a:rPr sz="1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=24 Ω.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6304264"/>
            <a:ext cx="383520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a)</a:t>
            </a:r>
            <a:r>
              <a:rPr sz="1400" b="1" spc="9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9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</a:t>
            </a:r>
            <a:r>
              <a:rPr sz="1400" spc="9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9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6510137"/>
            <a:ext cx="383616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B.</a:t>
            </a:r>
            <a:r>
              <a:rPr sz="1400" spc="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b)</a:t>
            </a:r>
            <a:r>
              <a:rPr sz="1400" b="1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5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PQQMN+Cambria Math"/>
                <a:cs typeface="TPQQMN+Cambria Math"/>
              </a:rPr>
              <a:t>ퟕퟓ∠ퟎ</a:t>
            </a:r>
            <a:r>
              <a:rPr sz="1400" spc="557">
                <a:solidFill>
                  <a:srgbClr val="000000"/>
                </a:solidFill>
                <a:latin typeface="TPQQMN+Cambria Math"/>
                <a:cs typeface="TPQQ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594227" y="6493841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PQQMN+Cambria Math"/>
                <a:cs typeface="TPQQMN+Cambria Math"/>
              </a:rPr>
              <a:t>ퟎ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193670" y="658990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882519" y="658990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6725021"/>
            <a:ext cx="193723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PQQMN+Cambria Math"/>
                <a:cs typeface="TPQQMN+Cambria Math"/>
              </a:rPr>
              <a:t>ퟏ∠ퟎ</a:t>
            </a:r>
            <a:r>
              <a:rPr sz="1400" spc="555">
                <a:solidFill>
                  <a:srgbClr val="000000"/>
                </a:solidFill>
                <a:latin typeface="TPQQMN+Cambria Math"/>
                <a:cs typeface="TPQQ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Ω, 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5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236268" y="6708724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PQQMN+Cambria Math"/>
                <a:cs typeface="TPQQMN+Cambria Math"/>
              </a:rPr>
              <a:t>ퟎ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257679" y="6708724"/>
            <a:ext cx="77974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PQQMN+Cambria Math"/>
                <a:cs typeface="TPQQMN+Cambria Math"/>
              </a:rPr>
              <a:t>ퟏퟎ∠ퟎ</a:t>
            </a:r>
            <a:r>
              <a:rPr sz="1500" baseline="36857">
                <a:solidFill>
                  <a:srgbClr val="000000"/>
                </a:solidFill>
                <a:latin typeface="TPQQMN+Cambria Math"/>
                <a:cs typeface="TPQQMN+Cambria Math"/>
              </a:rPr>
              <a:t>ퟎ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848991" y="6735556"/>
            <a:ext cx="44843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56844" y="68047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990598" y="6804786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6936857"/>
            <a:ext cx="7456732" cy="1093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1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(a)</a:t>
            </a:r>
            <a:r>
              <a:rPr sz="1400" b="1" spc="36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400" b="1" spc="-11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PQQMN+Cambria Math"/>
                <a:cs typeface="TPQQMN+Cambria Math"/>
              </a:rPr>
              <a:t>−ퟏ + 풋ퟏ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1400" b="1" spc="1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400" b="1" spc="-10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PQQMN+Cambria Math"/>
                <a:cs typeface="TPQQMN+Cambria Math"/>
              </a:rPr>
              <a:t>−ퟏퟎ + 풋ퟓ </a:t>
            </a:r>
            <a:r>
              <a:rPr sz="1400" spc="-15">
                <a:solidFill>
                  <a:srgbClr val="FF0000"/>
                </a:solidFill>
                <a:latin typeface="TPQQMN+Cambria Math"/>
                <a:cs typeface="TPQQMN+Cambria Math"/>
              </a:rPr>
              <a:t>Ω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, C</a:t>
            </a:r>
            <a:r>
              <a:rPr sz="1400" b="1" spc="-1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2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PQQMN+Cambria Math"/>
                <a:cs typeface="TPQQMN+Cambria Math"/>
              </a:rPr>
              <a:t>풋ퟎ</a:t>
            </a:r>
            <a:r>
              <a:rPr sz="1400" spc="-12">
                <a:solidFill>
                  <a:srgbClr val="FF0000"/>
                </a:solidFill>
                <a:latin typeface="TPQQMN+Cambria Math"/>
                <a:cs typeface="TPQQMN+Cambria Math"/>
              </a:rPr>
              <a:t> </a:t>
            </a:r>
            <a:r>
              <a:rPr sz="1400">
                <a:solidFill>
                  <a:srgbClr val="FF0000"/>
                </a:solidFill>
                <a:latin typeface="TPQQMN+Cambria Math"/>
                <a:cs typeface="TPQQMN+Cambria Math"/>
              </a:rPr>
              <a:t>∙ ퟐ 푺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, D</a:t>
            </a:r>
            <a:r>
              <a:rPr sz="1400" b="1" spc="-1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3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PQQMN+Cambria Math"/>
                <a:cs typeface="TPQQMN+Cambria Math"/>
              </a:rPr>
              <a:t>−ퟏ + 풋ퟏ</a:t>
            </a:r>
            <a:r>
              <a:rPr sz="1400" spc="395">
                <a:solidFill>
                  <a:srgbClr val="FF0000"/>
                </a:solidFill>
                <a:latin typeface="TPQQMN+Cambria Math"/>
                <a:cs typeface="TPQQMN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(b)V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350" b="1" spc="28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−2.95</a:t>
            </a:r>
            <a:r>
              <a:rPr sz="1400" b="1" spc="1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−</a:t>
            </a:r>
          </a:p>
          <a:p>
            <a:pPr marL="0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j2.79 V]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H.W.(33):</a:t>
            </a:r>
            <a:r>
              <a:rPr sz="1400" b="1" spc="20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Z-parameters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Fig.(Use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 connection rule).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7977616"/>
            <a:ext cx="9698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74548" y="8181832"/>
            <a:ext cx="203664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400" b="1" spc="89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Z</a:t>
            </a:r>
            <a:r>
              <a:rPr sz="1400" b="1" spc="88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s + 3 + (1/s);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90372" y="8251063"/>
            <a:ext cx="286512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112824" y="8251063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86740" y="8386429"/>
            <a:ext cx="15211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400" b="1" spc="89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400" b="1" spc="88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s + 1]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02563" y="8455659"/>
            <a:ext cx="286512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126540" y="8455659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8599789"/>
            <a:ext cx="5459679" cy="66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H.W.(34):</a:t>
            </a:r>
            <a:r>
              <a:rPr sz="1400" b="1" spc="27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y-parameters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Fig.(Use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 connection rule).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9215485"/>
            <a:ext cx="476101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-10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1400" b="1" spc="90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y</a:t>
            </a:r>
            <a:r>
              <a:rPr sz="1400" b="1" spc="90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9(s</a:t>
            </a:r>
            <a:r>
              <a:rPr sz="1400" b="1" spc="-1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+ 2)/16;</a:t>
            </a:r>
            <a:r>
              <a:rPr sz="1400" b="1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1400" b="1" spc="90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y</a:t>
            </a:r>
            <a:r>
              <a:rPr sz="1400" b="1" spc="89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- 3(s +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2)/16]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364233" y="9284715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757426" y="9284715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037967" y="9284715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431159" y="9284715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293116"/>
            <a:ext cx="72572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3596998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H.W.(35):</a:t>
            </a:r>
            <a:r>
              <a:rPr sz="1400" b="1" spc="12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00" spc="1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rules</a:t>
            </a:r>
            <a:r>
              <a:rPr sz="140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interconnecting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cascade,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network of Fig.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967849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384034"/>
            <a:ext cx="4680758" cy="887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H.W.(36):</a:t>
            </a:r>
            <a:r>
              <a:rPr sz="1400" b="1" spc="17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푦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presentation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?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759063"/>
            <a:ext cx="458450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H.W.(37):</a:t>
            </a:r>
            <a:r>
              <a:rPr sz="1400" b="1" spc="20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푦</a:t>
            </a:r>
            <a:r>
              <a:rPr sz="1400" spc="1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푦</a:t>
            </a:r>
            <a:r>
              <a:rPr sz="1400" spc="1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16503" y="3844875"/>
            <a:ext cx="33836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WTOFH+Cambria Math"/>
                <a:cs typeface="KWTOFH+Cambria Math"/>
              </a:rPr>
              <a:t>12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98340" y="3844875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WTOFH+Cambria Math"/>
                <a:cs typeface="KWTOFH+Cambria Math"/>
              </a:rPr>
              <a:t>21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967851"/>
            <a:ext cx="347482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푦</a:t>
            </a:r>
            <a:r>
              <a:rPr sz="1400" spc="1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KWTOFH+Cambria Math"/>
                <a:cs typeface="KWTOFH+Cambria Math"/>
              </a:rPr>
              <a:t>ꢀ푚푆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푦</a:t>
            </a:r>
            <a:r>
              <a:rPr sz="1400" spc="1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ꢁ0푚푆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Find 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푉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/푉</a:t>
            </a:r>
            <a:r>
              <a:rPr sz="1400" spc="-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29412" y="4053663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WTOFH+Cambria Math"/>
                <a:cs typeface="KWTOFH+Cambria Math"/>
              </a:rPr>
              <a:t>11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45817" y="4053663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WTOFH+Cambria Math"/>
                <a:cs typeface="KWTOFH+Cambria Math"/>
              </a:rPr>
              <a:t>22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05607" y="4053663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WTOFH+Cambria Math"/>
                <a:cs typeface="KWTOFH+Cambria Math"/>
              </a:rPr>
              <a:t>표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47922" y="4053663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WTOFH+Cambria Math"/>
                <a:cs typeface="KWTOFH+Cambria Math"/>
              </a:rPr>
              <a:t>푠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4391390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5217398"/>
            <a:ext cx="4836685" cy="877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H.W.(38):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may be regarded as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ports connected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parallel. Obtain the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푦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 of 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5837666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7483973"/>
            <a:ext cx="5128415" cy="892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H.W.(39):</a:t>
            </a:r>
            <a:r>
              <a:rPr sz="1400" b="1" spc="57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</a:t>
            </a:r>
            <a:r>
              <a:rPr sz="1400" spc="5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ports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 Find the </a:t>
            </a:r>
            <a:r>
              <a:rPr sz="1400">
                <a:solidFill>
                  <a:srgbClr val="000000"/>
                </a:solidFill>
                <a:latin typeface="KWTOFH+Cambria Math"/>
                <a:cs typeface="KWTOFH+Cambria Math"/>
              </a:rPr>
              <a:t>ꢂ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parameters.</a:t>
            </a:r>
          </a:p>
          <a:p>
            <a:pPr marL="0" marR="0">
              <a:lnSpc>
                <a:spcPts val="1554"/>
              </a:lnSpc>
              <a:spcBef>
                <a:spcPts val="3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293116"/>
            <a:ext cx="72572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4666"/>
            <a:ext cx="4505261" cy="680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H.W.(40):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푧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network</a:t>
            </a:r>
          </a:p>
          <a:p>
            <a:pPr marL="0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972421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963154"/>
            <a:ext cx="5262632" cy="109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H.W.(41):</a:t>
            </a:r>
            <a:r>
              <a:rPr sz="1400" b="1" spc="4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ports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푧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representation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network.</a:t>
            </a:r>
          </a:p>
          <a:p>
            <a:pPr marL="0" marR="0">
              <a:lnSpc>
                <a:spcPts val="1554"/>
              </a:lnSpc>
              <a:spcBef>
                <a:spcPts val="42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4440158"/>
            <a:ext cx="4180570" cy="1084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H.W.(42):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ABCD parameters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as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 of </a:t>
            </a:r>
            <a:r>
              <a:rPr sz="1400" spc="25">
                <a:solidFill>
                  <a:srgbClr val="000000"/>
                </a:solidFill>
                <a:latin typeface="AAMGBJ+Cambria Math"/>
                <a:cs typeface="AAMGBJ+Cambria Math"/>
              </a:rPr>
              <a:t>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Hint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: Partition the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into sub-circuits and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cascade them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using)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5785983"/>
            <a:ext cx="499904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H.W.(43):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individual two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ports shown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where,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83686" y="5975213"/>
            <a:ext cx="641275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8</a:t>
            </a:r>
            <a:r>
              <a:rPr sz="1400" spc="10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6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4</a:t>
            </a:r>
            <a:r>
              <a:rPr sz="1400" spc="10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58004" y="5975213"/>
            <a:ext cx="775387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8</a:t>
            </a:r>
            <a:r>
              <a:rPr sz="1400" spc="10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−4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2</a:t>
            </a:r>
            <a:r>
              <a:rPr sz="1400" spc="1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10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80182" y="6071225"/>
            <a:ext cx="869575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AAMGBJ+Cambria Math"/>
                <a:cs typeface="AAMGBJ+Cambria Math"/>
              </a:rPr>
              <a:t>[푧</a:t>
            </a:r>
            <a:r>
              <a:rPr sz="1500" spc="82" baseline="-20571">
                <a:solidFill>
                  <a:srgbClr val="000000"/>
                </a:solidFill>
                <a:latin typeface="AAMGBJ+Cambria Math"/>
                <a:cs typeface="AAMGBJ+Cambria Math"/>
              </a:rPr>
              <a:t>푎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]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{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58590" y="6071225"/>
            <a:ext cx="1167010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}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훺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5">
                <a:solidFill>
                  <a:srgbClr val="000000"/>
                </a:solidFill>
                <a:latin typeface="AAMGBJ+Cambria Math"/>
                <a:cs typeface="AAMGBJ+Cambria Math"/>
              </a:rPr>
              <a:t>[푦</a:t>
            </a:r>
            <a:r>
              <a:rPr sz="1500" spc="85" baseline="-19714">
                <a:solidFill>
                  <a:srgbClr val="000000"/>
                </a:solidFill>
                <a:latin typeface="AAMGBJ+Cambria Math"/>
                <a:cs typeface="AAMGBJ+Cambria Math"/>
              </a:rPr>
              <a:t>푏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]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{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867021" y="6071225"/>
            <a:ext cx="481473" cy="4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}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푆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6351641"/>
            <a:ext cx="701042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Determine the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푦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ofthe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overall two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port. (b) Find the voltage ratio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푉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/푉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53302" y="6437452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AMGBJ+Cambria Math"/>
                <a:cs typeface="AAMGBJ+Cambria Math"/>
              </a:rPr>
              <a:t>표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612635" y="6437452"/>
            <a:ext cx="23484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AMGBJ+Cambria Math"/>
                <a:cs typeface="AAMGBJ+Cambria Math"/>
              </a:rPr>
              <a:t>ꢀ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6558905"/>
            <a:ext cx="1376806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 </a:t>
            </a:r>
            <a:r>
              <a:rPr sz="1400" spc="-37">
                <a:solidFill>
                  <a:srgbClr val="000000"/>
                </a:solidFill>
                <a:latin typeface="AAMGBJ+Cambria Math"/>
                <a:cs typeface="AAMGBJ+Cambria Math"/>
              </a:rPr>
              <a:t>푍</a:t>
            </a:r>
            <a:r>
              <a:rPr sz="1500" baseline="-20571">
                <a:solidFill>
                  <a:srgbClr val="000000"/>
                </a:solidFill>
                <a:latin typeface="AAMGBJ+Cambria Math"/>
                <a:cs typeface="AAMGBJ+Cambria Math"/>
              </a:rPr>
              <a:t>퐿</a:t>
            </a:r>
            <a:r>
              <a:rPr sz="1500" spc="98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AMGBJ+Cambria Math"/>
                <a:cs typeface="AAMGBJ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AAMGBJ+Cambria Math"/>
                <a:cs typeface="AAMGBJ+Cambria Math"/>
              </a:rPr>
              <a:t>2훺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7707868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512186" y="8459581"/>
            <a:ext cx="3112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556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2019-10-29T09:57:51Z</dcterms:modified>
</cp:coreProperties>
</file>